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79" r:id="rId13"/>
    <p:sldId id="281" r:id="rId14"/>
    <p:sldId id="282" r:id="rId15"/>
    <p:sldId id="28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6" r:id="rId24"/>
    <p:sldId id="284" r:id="rId25"/>
    <p:sldId id="277" r:id="rId26"/>
    <p:sldId id="278" r:id="rId2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Barlow SemiBold" panose="00000700000000000000" pitchFamily="2" charset="0"/>
      <p:regular r:id="rId33"/>
      <p:bold r:id="rId34"/>
      <p:italic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Black" panose="02000000000000000000" pitchFamily="2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>
        <p:scale>
          <a:sx n="90" d="100"/>
          <a:sy n="90" d="100"/>
        </p:scale>
        <p:origin x="532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Challa" userId="f5e04429-388f-49ce-bd8f-f5a2f24707ef" providerId="ADAL" clId="{140E388D-7C95-4074-9307-9A15AC7297FD}"/>
    <pc:docChg chg="modShowInfo">
      <pc:chgData name="Adarsh Challa" userId="f5e04429-388f-49ce-bd8f-f5a2f24707ef" providerId="ADAL" clId="{140E388D-7C95-4074-9307-9A15AC7297FD}" dt="2022-11-30T18:11:51.429" v="2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64e545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64e545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5e5de661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65e5de661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source of data : https://www.statista.com/statistics/590110/maryland-state-and-local-government-debt/</a:t>
            </a:r>
          </a:p>
        </p:txBody>
      </p:sp>
    </p:spTree>
    <p:extLst>
      <p:ext uri="{BB962C8B-B14F-4D97-AF65-F5344CB8AC3E}">
        <p14:creationId xmlns:p14="http://schemas.microsoft.com/office/powerpoint/2010/main" val="138260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69a9327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669a9327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2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69a93278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69a93278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42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672f557d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672f557d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 Debt payment ( Fin. Institutions)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721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616f9890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6616f9890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616f9890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6616f9890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9d7be47e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69d7be47e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69d7be47e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69d7be47e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9d7be47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69d7be47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616f98903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616f98903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616f9890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616f9890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5e5de661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5e5de661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Fascinating to see the transparency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36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Fascinating to see the transparency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6b3cc38db2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6b3cc38db2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ec61ca6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2ec61ca6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https://www.govtech.com/gov-experience/maryland-tries-fresh-approach-with-budget-transparency-portal.html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e6246c3f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e6246c3f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b3cc38d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b3cc38d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9f9bcd3c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69f9bcd3c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https://github.com/adarshchalla/MD-Payments-Data-cleaning/blob/main/MD%20Payments%20data%20cleaning.ipynb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b3cc38db2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b3cc38db2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5e5de661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65e5de661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6425" y="1323925"/>
            <a:ext cx="46308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5650" y="3522022"/>
            <a:ext cx="39513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734475" y="2261031"/>
            <a:ext cx="42687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734475" y="3685110"/>
            <a:ext cx="42687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941846" y="1288891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 hasCustomPrompt="1"/>
          </p:nvPr>
        </p:nvSpPr>
        <p:spPr>
          <a:xfrm>
            <a:off x="718500" y="16264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397884" y="21869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/>
          </p:nvPr>
        </p:nvSpPr>
        <p:spPr>
          <a:xfrm>
            <a:off x="6068097" y="1285704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840925" y="16264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5520309" y="21869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1941850" y="2895590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718500" y="32339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1397884" y="3794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6068097" y="2893204"/>
            <a:ext cx="2118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0925" y="32339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5520309" y="3794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75400" y="348021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875400" y="1656288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4618993" y="3554713"/>
            <a:ext cx="2907600" cy="1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619000" y="2048324"/>
            <a:ext cx="3803100" cy="15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21900" y="2601400"/>
            <a:ext cx="32907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1900" y="1642650"/>
            <a:ext cx="3290700" cy="9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24995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2935889"/>
            <a:ext cx="23364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3403800" y="3413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3403800" y="3850289"/>
            <a:ext cx="23364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6087600" y="24995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6087600" y="2935889"/>
            <a:ext cx="23364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2185700" y="3095440"/>
            <a:ext cx="201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185700" y="3529563"/>
            <a:ext cx="201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 idx="2"/>
          </p:nvPr>
        </p:nvSpPr>
        <p:spPr>
          <a:xfrm>
            <a:off x="5916938" y="3095440"/>
            <a:ext cx="201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5916938" y="3529575"/>
            <a:ext cx="201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4"/>
          </p:nvPr>
        </p:nvSpPr>
        <p:spPr>
          <a:xfrm>
            <a:off x="2185700" y="1713215"/>
            <a:ext cx="201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185700" y="2147350"/>
            <a:ext cx="201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6"/>
          </p:nvPr>
        </p:nvSpPr>
        <p:spPr>
          <a:xfrm>
            <a:off x="5916938" y="1713215"/>
            <a:ext cx="201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7"/>
          </p:nvPr>
        </p:nvSpPr>
        <p:spPr>
          <a:xfrm>
            <a:off x="5916938" y="2147363"/>
            <a:ext cx="201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978038" y="198765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978038" y="234781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3677324" y="198765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3677324" y="234781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4"/>
          </p:nvPr>
        </p:nvSpPr>
        <p:spPr>
          <a:xfrm>
            <a:off x="978038" y="373550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5"/>
          </p:nvPr>
        </p:nvSpPr>
        <p:spPr>
          <a:xfrm>
            <a:off x="978038" y="409566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6"/>
          </p:nvPr>
        </p:nvSpPr>
        <p:spPr>
          <a:xfrm>
            <a:off x="3677324" y="373550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7"/>
          </p:nvPr>
        </p:nvSpPr>
        <p:spPr>
          <a:xfrm>
            <a:off x="3677324" y="409566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8"/>
          </p:nvPr>
        </p:nvSpPr>
        <p:spPr>
          <a:xfrm>
            <a:off x="6376636" y="198765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9"/>
          </p:nvPr>
        </p:nvSpPr>
        <p:spPr>
          <a:xfrm>
            <a:off x="6376636" y="234781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13"/>
          </p:nvPr>
        </p:nvSpPr>
        <p:spPr>
          <a:xfrm>
            <a:off x="6376636" y="3735500"/>
            <a:ext cx="17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4"/>
          </p:nvPr>
        </p:nvSpPr>
        <p:spPr>
          <a:xfrm>
            <a:off x="6376636" y="4095661"/>
            <a:ext cx="17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 hasCustomPrompt="1"/>
          </p:nvPr>
        </p:nvSpPr>
        <p:spPr>
          <a:xfrm>
            <a:off x="715100" y="1076589"/>
            <a:ext cx="377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715100" y="1912366"/>
            <a:ext cx="37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 hasCustomPrompt="1"/>
          </p:nvPr>
        </p:nvSpPr>
        <p:spPr>
          <a:xfrm>
            <a:off x="4657600" y="1076581"/>
            <a:ext cx="377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657600" y="1912359"/>
            <a:ext cx="37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4" hasCustomPrompt="1"/>
          </p:nvPr>
        </p:nvSpPr>
        <p:spPr>
          <a:xfrm>
            <a:off x="2686350" y="2774361"/>
            <a:ext cx="3771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5"/>
          </p:nvPr>
        </p:nvSpPr>
        <p:spPr>
          <a:xfrm>
            <a:off x="2686350" y="3632669"/>
            <a:ext cx="3771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04700" y="4054913"/>
            <a:ext cx="39486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3828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715100" y="1569725"/>
            <a:ext cx="33906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715100" y="3548325"/>
            <a:ext cx="37728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720000" y="28744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720000" y="3308606"/>
            <a:ext cx="2336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2"/>
          </p:nvPr>
        </p:nvSpPr>
        <p:spPr>
          <a:xfrm>
            <a:off x="3403800" y="28744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3403800" y="3308606"/>
            <a:ext cx="2336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4"/>
          </p:nvPr>
        </p:nvSpPr>
        <p:spPr>
          <a:xfrm>
            <a:off x="6087600" y="28744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5"/>
          </p:nvPr>
        </p:nvSpPr>
        <p:spPr>
          <a:xfrm>
            <a:off x="6087600" y="3308606"/>
            <a:ext cx="2336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9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90769" y="279607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45644" y="279607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290769" y="3206586"/>
            <a:ext cx="29076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45644" y="3206586"/>
            <a:ext cx="29076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784375"/>
            <a:ext cx="3607800" cy="1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949525"/>
            <a:ext cx="36078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21900" y="1033800"/>
            <a:ext cx="77022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761063" y="17781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761063" y="2656938"/>
            <a:ext cx="46611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1800" y="537575"/>
            <a:ext cx="7700400" cy="60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8702699" y="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-1" y="252360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maryland.gov/Budget/State-of-Maryland-Payments-Data-FY2008-to-FY2023/7syw-q4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l="65744" t="7606" r="214" b="11039"/>
          <a:stretch/>
        </p:blipFill>
        <p:spPr>
          <a:xfrm>
            <a:off x="5596800" y="-35025"/>
            <a:ext cx="3263575" cy="5202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605875" y="1323925"/>
            <a:ext cx="40746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State 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1264975" y="1945625"/>
            <a:ext cx="33333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Of Maryland Payment Data</a:t>
            </a:r>
            <a:endParaRPr/>
          </a:p>
        </p:txBody>
      </p:sp>
      <p:pic>
        <p:nvPicPr>
          <p:cNvPr id="135" name="Google Shape;135;p24" descr="Fun Fact: Did You Know that The Maryland State House is the Oldest State  Capitol Still in Continuous Legislative Use? – Conduit Stre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800" y="-35125"/>
            <a:ext cx="3809975" cy="520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4498075" y="124025"/>
            <a:ext cx="877925" cy="1793725"/>
            <a:chOff x="5215075" y="854050"/>
            <a:chExt cx="877925" cy="1793725"/>
          </a:xfrm>
        </p:grpSpPr>
        <p:cxnSp>
          <p:nvCxnSpPr>
            <p:cNvPr id="137" name="Google Shape;137;p24"/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24"/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24"/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24"/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" name="Google Shape;142;p24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43" name="Google Shape;143;p24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4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24"/>
          <p:cNvSpPr/>
          <p:nvPr/>
        </p:nvSpPr>
        <p:spPr>
          <a:xfrm>
            <a:off x="5583525" y="2296325"/>
            <a:ext cx="482400" cy="287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 rot="-5400000">
            <a:off x="6318700" y="2323025"/>
            <a:ext cx="5183400" cy="4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"/>
    </mc:Choice>
    <mc:Fallback xmlns="">
      <p:transition spd="slow" advTm="29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 descr="9,180 Audit Findings Images, Stock Photos &amp; Vectors | Shutterstock"/>
          <p:cNvPicPr preferRelativeResize="0"/>
          <p:nvPr/>
        </p:nvPicPr>
        <p:blipFill rotWithShape="1">
          <a:blip r:embed="rId3">
            <a:alphaModFix/>
          </a:blip>
          <a:srcRect b="17307"/>
          <a:stretch/>
        </p:blipFill>
        <p:spPr>
          <a:xfrm>
            <a:off x="3881900" y="1343775"/>
            <a:ext cx="4855100" cy="28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MARYLAND PAYMENT EDA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2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8205762" y="960850"/>
            <a:ext cx="544500" cy="553500"/>
            <a:chOff x="449650" y="4329175"/>
            <a:chExt cx="544500" cy="553500"/>
          </a:xfrm>
        </p:grpSpPr>
        <p:cxnSp>
          <p:nvCxnSpPr>
            <p:cNvPr id="255" name="Google Shape;255;p32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2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"/>
    </mc:Choice>
    <mc:Fallback xmlns="">
      <p:transition spd="slow" advTm="26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3879195" y="2785207"/>
            <a:ext cx="426000" cy="14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7984104" y="1527410"/>
            <a:ext cx="365100" cy="14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l="1536"/>
          <a:stretch/>
        </p:blipFill>
        <p:spPr>
          <a:xfrm>
            <a:off x="1574612" y="1289234"/>
            <a:ext cx="5994776" cy="3716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724950" y="444650"/>
            <a:ext cx="76941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Payments have been trending upwards since 2009. By the end of fiscal year 2024, the total payment amount is expected to be $39 Billion.</a:t>
            </a:r>
            <a:endParaRPr sz="17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577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Findings-Amount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8"/>
    </mc:Choice>
    <mc:Fallback xmlns="">
      <p:transition spd="slow" advTm="187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F6EA-EAF8-3384-E7AD-DEC35526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5EF62F-4274-D8A6-7124-1F4011465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57EA8-DA2A-73E2-166D-0E7C7F4A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88" y="788288"/>
            <a:ext cx="8589823" cy="429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CE466A-A1D8-36C7-65D6-FDBAF42602D1}"/>
              </a:ext>
            </a:extLst>
          </p:cNvPr>
          <p:cNvSpPr txBox="1"/>
          <p:nvPr/>
        </p:nvSpPr>
        <p:spPr>
          <a:xfrm>
            <a:off x="257988" y="145997"/>
            <a:ext cx="8589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Maryland state </a:t>
            </a:r>
            <a:r>
              <a:rPr lang="en-US" sz="1600" b="1" dirty="0">
                <a:solidFill>
                  <a:srgbClr val="333333"/>
                </a:solidFill>
              </a:rPr>
              <a:t>d</a:t>
            </a:r>
            <a:r>
              <a:rPr lang="en-US" sz="16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eficit over the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1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"/>
    </mc:Choice>
    <mc:Fallback xmlns="">
      <p:transition spd="slow" advTm="373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349350" y="205725"/>
            <a:ext cx="87000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60"/>
              <a:t>Maryland State Vendor distribution spreads all across USA</a:t>
            </a:r>
            <a:endParaRPr sz="2160"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1"/>
          </p:nvPr>
        </p:nvSpPr>
        <p:spPr>
          <a:xfrm>
            <a:off x="349350" y="782313"/>
            <a:ext cx="87000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MD State agency vendors spread across  53 regions, which include all the 50 states of US along with Washington DC, Puerto Rico &amp; Virgin Islands. </a:t>
            </a:r>
            <a:endParaRPr sz="1500"/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4">
            <a:alphaModFix amt="90000"/>
          </a:blip>
          <a:srcRect l="28211" t="16605" r="29128" b="19056"/>
          <a:stretch/>
        </p:blipFill>
        <p:spPr>
          <a:xfrm>
            <a:off x="890050" y="1397250"/>
            <a:ext cx="3886750" cy="34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4776800" y="1397250"/>
            <a:ext cx="4367100" cy="3166800"/>
          </a:xfrm>
          <a:prstGeom prst="rect">
            <a:avLst/>
          </a:prstGeom>
          <a:solidFill>
            <a:srgbClr val="FFFFFF">
              <a:alpha val="8497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O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n an average,Maryland State Agencies spend </a:t>
            </a:r>
            <a:r>
              <a:rPr lang="en" sz="1900">
                <a:solidFill>
                  <a:srgbClr val="6AA84F"/>
                </a:solidFill>
              </a:rPr>
              <a:t>73.8%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of their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funds on Local Vendors, which is around </a:t>
            </a:r>
            <a:r>
              <a:rPr lang="en" sz="1900">
                <a:solidFill>
                  <a:srgbClr val="6AA84F"/>
                </a:solidFill>
              </a:rPr>
              <a:t>$20 Billion</a:t>
            </a:r>
            <a:r>
              <a:rPr lang="en" sz="1900"/>
              <a:t>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/>
          </a:p>
        </p:txBody>
      </p:sp>
    </p:spTree>
    <p:extLst>
      <p:ext uri="{BB962C8B-B14F-4D97-AF65-F5344CB8AC3E}">
        <p14:creationId xmlns:p14="http://schemas.microsoft.com/office/powerpoint/2010/main" val="8367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314575" y="101325"/>
            <a:ext cx="8462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New York, Virginia, Pennsylvania, and Washington DC follow Maryland in the % total fund utilization</a:t>
            </a:r>
            <a:endParaRPr sz="2000" dirty="0"/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00" y="1269850"/>
            <a:ext cx="6491600" cy="36694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97054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 amt="15000"/>
          </a:blip>
          <a:srcRect r="1419"/>
          <a:stretch/>
        </p:blipFill>
        <p:spPr>
          <a:xfrm>
            <a:off x="0" y="611925"/>
            <a:ext cx="5083699" cy="2240300"/>
          </a:xfrm>
          <a:prstGeom prst="rect">
            <a:avLst/>
          </a:prstGeom>
          <a:noFill/>
          <a:ln>
            <a:noFill/>
          </a:ln>
          <a:effectLst>
            <a:outerShdw dist="19050" dir="18600000" algn="bl" rotWithShape="0">
              <a:srgbClr val="FF9900"/>
            </a:outerShdw>
          </a:effectLst>
        </p:spPr>
      </p:pic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122945" y="-53175"/>
            <a:ext cx="7341955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Observations :</a:t>
            </a:r>
            <a:endParaRPr sz="2400" dirty="0"/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1"/>
          </p:nvPr>
        </p:nvSpPr>
        <p:spPr>
          <a:xfrm>
            <a:off x="202750" y="1058800"/>
            <a:ext cx="4678200" cy="11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an average, </a:t>
            </a:r>
            <a:r>
              <a:rPr lang="en" sz="3000">
                <a:solidFill>
                  <a:srgbClr val="CC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99.5%</a:t>
            </a:r>
            <a:r>
              <a:rPr lang="en"/>
              <a:t> funds from the  “</a:t>
            </a:r>
            <a:r>
              <a:rPr lang="en" b="1"/>
              <a:t>REDEMPTION AND INTEREST OF STATE BONDS</a:t>
            </a:r>
            <a:r>
              <a:rPr lang="en"/>
              <a:t>” Agency are spent on New York  based vendors </a:t>
            </a:r>
            <a:endParaRPr/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5083700" y="611925"/>
            <a:ext cx="4060301" cy="224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 rotWithShape="1">
          <a:blip r:embed="rId5">
            <a:alphaModFix amt="20000"/>
          </a:blip>
          <a:srcRect r="7450" b="12118"/>
          <a:stretch/>
        </p:blipFill>
        <p:spPr>
          <a:xfrm>
            <a:off x="0" y="2852225"/>
            <a:ext cx="3617751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6">
            <a:alphaModFix amt="28000"/>
          </a:blip>
          <a:srcRect b="12118"/>
          <a:stretch/>
        </p:blipFill>
        <p:spPr>
          <a:xfrm>
            <a:off x="3617750" y="2852225"/>
            <a:ext cx="5526249" cy="22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>
            <a:spLocks noGrp="1"/>
          </p:cNvSpPr>
          <p:nvPr>
            <p:ph type="subTitle" idx="1"/>
          </p:nvPr>
        </p:nvSpPr>
        <p:spPr>
          <a:xfrm>
            <a:off x="3772575" y="3277250"/>
            <a:ext cx="51894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During the period 2012 - 2014 Minnesota has taken away </a:t>
            </a:r>
            <a:r>
              <a:rPr lang="en" sz="3000" dirty="0">
                <a:solidFill>
                  <a:srgbClr val="CC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$270M</a:t>
            </a: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dirty="0"/>
              <a:t>worth  “</a:t>
            </a:r>
            <a:r>
              <a:rPr lang="en" b="1" dirty="0"/>
              <a:t>COMPTROLLER OF MARYLAND</a:t>
            </a:r>
            <a:r>
              <a:rPr lang="en" dirty="0"/>
              <a:t>”  Agency project from North Carolina as US Bank took over the project from Bank of America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12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3"/>
          </p:nvPr>
        </p:nvSpPr>
        <p:spPr>
          <a:xfrm>
            <a:off x="302825" y="344875"/>
            <a:ext cx="86265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top 5 agencies contributed 76% of the total amount spent in the last 15 years, with the Department of Health and Department of Education contributing 64%.</a:t>
            </a:r>
            <a:endParaRPr sz="17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000"/>
            <a:ext cx="8902700" cy="377307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t="10921"/>
          <a:stretch/>
        </p:blipFill>
        <p:spPr>
          <a:xfrm>
            <a:off x="442975" y="953425"/>
            <a:ext cx="8433376" cy="39365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35"/>
          <p:cNvSpPr txBox="1">
            <a:spLocks noGrp="1"/>
          </p:cNvSpPr>
          <p:nvPr>
            <p:ph type="subTitle" idx="3"/>
          </p:nvPr>
        </p:nvSpPr>
        <p:spPr>
          <a:xfrm>
            <a:off x="111225" y="0"/>
            <a:ext cx="90969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Health and Education are definitely given higher importance in Maryland  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t="6585"/>
          <a:stretch/>
        </p:blipFill>
        <p:spPr>
          <a:xfrm>
            <a:off x="152400" y="737575"/>
            <a:ext cx="8430900" cy="42535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p36"/>
          <p:cNvSpPr txBox="1">
            <a:spLocks noGrp="1"/>
          </p:cNvSpPr>
          <p:nvPr>
            <p:ph type="subTitle" idx="3"/>
          </p:nvPr>
        </p:nvSpPr>
        <p:spPr>
          <a:xfrm>
            <a:off x="75300" y="122750"/>
            <a:ext cx="90969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During COVID the amount spent on health has increased by </a:t>
            </a:r>
            <a:r>
              <a:rPr lang="en" sz="2000">
                <a:solidFill>
                  <a:srgbClr val="6AA84F"/>
                </a:solidFill>
              </a:rPr>
              <a:t>20 </a:t>
            </a:r>
            <a:r>
              <a:rPr lang="en" sz="2000"/>
              <a:t>times compared to previous years.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t="5464"/>
          <a:stretch/>
        </p:blipFill>
        <p:spPr>
          <a:xfrm>
            <a:off x="126550" y="711925"/>
            <a:ext cx="8576324" cy="4321999"/>
          </a:xfrm>
          <a:prstGeom prst="rect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3" name="Google Shape;293;p37"/>
          <p:cNvSpPr txBox="1">
            <a:spLocks noGrp="1"/>
          </p:cNvSpPr>
          <p:nvPr>
            <p:ph type="subTitle" idx="3"/>
          </p:nvPr>
        </p:nvSpPr>
        <p:spPr>
          <a:xfrm>
            <a:off x="75300" y="122750"/>
            <a:ext cx="90969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The amount spent on education has also increased during the COVID times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5402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Marco Medugno</a:t>
            </a:r>
            <a:endParaRPr sz="1800"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Adarsh Challa</a:t>
            </a:r>
            <a:endParaRPr sz="1800"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 idx="4"/>
          </p:nvPr>
        </p:nvSpPr>
        <p:spPr>
          <a:xfrm>
            <a:off x="62674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Bharath Routhu</a:t>
            </a:r>
            <a:endParaRPr sz="1800"/>
          </a:p>
        </p:txBody>
      </p:sp>
      <p:cxnSp>
        <p:nvCxnSpPr>
          <p:cNvPr id="155" name="Google Shape;155;p25"/>
          <p:cNvCxnSpPr>
            <a:endCxn id="156" idx="3"/>
          </p:cNvCxnSpPr>
          <p:nvPr/>
        </p:nvCxnSpPr>
        <p:spPr>
          <a:xfrm rot="10800000">
            <a:off x="4108000" y="858850"/>
            <a:ext cx="432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540200" y="41257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Junyi Wang</a:t>
            </a:r>
            <a:endParaRPr sz="1800"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403800" y="412576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Naiqian Zhang</a:t>
            </a:r>
            <a:endParaRPr sz="1800"/>
          </a:p>
        </p:txBody>
      </p:sp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6267400" y="41239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Rohit Jadhav</a:t>
            </a:r>
            <a:endParaRPr sz="18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50" y="1017725"/>
            <a:ext cx="1362300" cy="136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150" y="2835600"/>
            <a:ext cx="1362300" cy="136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626" y="980524"/>
            <a:ext cx="1288500" cy="136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250" y="1019525"/>
            <a:ext cx="1362300" cy="1362300"/>
          </a:xfrm>
          <a:prstGeom prst="ellipse">
            <a:avLst/>
          </a:prstGeom>
          <a:noFill/>
          <a:ln>
            <a:noFill/>
          </a:ln>
          <a:effectLst>
            <a:outerShdw blurRad="142875" dist="9525" dir="13860000" algn="bl" rotWithShape="0">
              <a:srgbClr val="000000"/>
            </a:outerShdw>
          </a:effectLst>
        </p:spPr>
      </p:pic>
      <p:pic>
        <p:nvPicPr>
          <p:cNvPr id="164" name="Google Shape;1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2325" y="2833475"/>
            <a:ext cx="1366500" cy="13665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1972" y="2835600"/>
            <a:ext cx="1362300" cy="13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"/>
    </mc:Choice>
    <mc:Fallback xmlns="">
      <p:transition spd="slow" advTm="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subTitle" idx="1"/>
          </p:nvPr>
        </p:nvSpPr>
        <p:spPr>
          <a:xfrm>
            <a:off x="2204700" y="4054913"/>
            <a:ext cx="39486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t="8466"/>
          <a:stretch/>
        </p:blipFill>
        <p:spPr>
          <a:xfrm>
            <a:off x="160250" y="768325"/>
            <a:ext cx="8823500" cy="41678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38"/>
          <p:cNvSpPr txBox="1"/>
          <p:nvPr/>
        </p:nvSpPr>
        <p:spPr>
          <a:xfrm>
            <a:off x="347550" y="224750"/>
            <a:ext cx="83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subTitle" idx="3"/>
          </p:nvPr>
        </p:nvSpPr>
        <p:spPr>
          <a:xfrm>
            <a:off x="75300" y="122750"/>
            <a:ext cx="90969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Reduction in the amount spent from 2019 to 2020 for various agencies</a:t>
            </a:r>
            <a:endParaRPr sz="2100"/>
          </a:p>
        </p:txBody>
      </p:sp>
      <p:sp>
        <p:nvSpPr>
          <p:cNvPr id="303" name="Google Shape;303;p38"/>
          <p:cNvSpPr/>
          <p:nvPr/>
        </p:nvSpPr>
        <p:spPr>
          <a:xfrm>
            <a:off x="1644300" y="4093025"/>
            <a:ext cx="709200" cy="746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3"/>
          </p:nvPr>
        </p:nvSpPr>
        <p:spPr>
          <a:xfrm>
            <a:off x="543625" y="233700"/>
            <a:ext cx="8178300" cy="5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From 2008 to 2022, the top 5 vendors received 19% of the total money spent</a:t>
            </a:r>
            <a:endParaRPr sz="1800"/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t="9428"/>
          <a:stretch/>
        </p:blipFill>
        <p:spPr>
          <a:xfrm>
            <a:off x="855575" y="1135325"/>
            <a:ext cx="7432850" cy="37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/>
          <p:nvPr/>
        </p:nvSpPr>
        <p:spPr>
          <a:xfrm>
            <a:off x="1450725" y="4058000"/>
            <a:ext cx="3084000" cy="47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 txBox="1"/>
          <p:nvPr/>
        </p:nvSpPr>
        <p:spPr>
          <a:xfrm>
            <a:off x="2120325" y="4494450"/>
            <a:ext cx="12987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Top 5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3"/>
          </p:nvPr>
        </p:nvSpPr>
        <p:spPr>
          <a:xfrm>
            <a:off x="432400" y="111400"/>
            <a:ext cx="8187000" cy="10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MDH spent 29% of money while MDE spent 22% that going to 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Top 5 vendors with highest payment from Maryland Government</a:t>
            </a:r>
            <a:endParaRPr sz="900"/>
          </a:p>
        </p:txBody>
      </p:sp>
      <p:grpSp>
        <p:nvGrpSpPr>
          <p:cNvPr id="320" name="Google Shape;320;p40"/>
          <p:cNvGrpSpPr/>
          <p:nvPr/>
        </p:nvGrpSpPr>
        <p:grpSpPr>
          <a:xfrm>
            <a:off x="4835219" y="1210324"/>
            <a:ext cx="4075990" cy="3375038"/>
            <a:chOff x="3364900" y="659900"/>
            <a:chExt cx="5215598" cy="4226194"/>
          </a:xfrm>
        </p:grpSpPr>
        <p:pic>
          <p:nvPicPr>
            <p:cNvPr id="321" name="Google Shape;321;p40"/>
            <p:cNvPicPr preferRelativeResize="0"/>
            <p:nvPr/>
          </p:nvPicPr>
          <p:blipFill rotWithShape="1">
            <a:blip r:embed="rId3">
              <a:alphaModFix/>
            </a:blip>
            <a:srcRect l="28365" t="12492" r="15477" b="23512"/>
            <a:stretch/>
          </p:blipFill>
          <p:spPr>
            <a:xfrm>
              <a:off x="3364900" y="659900"/>
              <a:ext cx="5215598" cy="38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40"/>
            <p:cNvSpPr txBox="1"/>
            <p:nvPr/>
          </p:nvSpPr>
          <p:spPr>
            <a:xfrm>
              <a:off x="3730135" y="4423494"/>
              <a:ext cx="43140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Barlow"/>
                  <a:ea typeface="Barlow"/>
                  <a:cs typeface="Barlow"/>
                  <a:sym typeface="Barlow"/>
                </a:rPr>
                <a:t>Payment distribution of MDH by vendors</a:t>
              </a:r>
              <a:endParaRPr sz="1200" b="1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23" name="Google Shape;323;p40"/>
          <p:cNvGrpSpPr/>
          <p:nvPr/>
        </p:nvGrpSpPr>
        <p:grpSpPr>
          <a:xfrm>
            <a:off x="277413" y="941054"/>
            <a:ext cx="3950399" cy="3644307"/>
            <a:chOff x="277425" y="476525"/>
            <a:chExt cx="3928400" cy="3572500"/>
          </a:xfrm>
        </p:grpSpPr>
        <p:pic>
          <p:nvPicPr>
            <p:cNvPr id="324" name="Google Shape;324;p40"/>
            <p:cNvPicPr preferRelativeResize="0"/>
            <p:nvPr/>
          </p:nvPicPr>
          <p:blipFill rotWithShape="1">
            <a:blip r:embed="rId4">
              <a:alphaModFix/>
            </a:blip>
            <a:srcRect l="24393" t="6913" r="11057" b="23670"/>
            <a:stretch/>
          </p:blipFill>
          <p:spPr>
            <a:xfrm>
              <a:off x="277425" y="476525"/>
              <a:ext cx="3928400" cy="3266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40"/>
            <p:cNvSpPr txBox="1"/>
            <p:nvPr/>
          </p:nvSpPr>
          <p:spPr>
            <a:xfrm>
              <a:off x="468125" y="3686925"/>
              <a:ext cx="3116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Barlow"/>
                  <a:ea typeface="Barlow"/>
                  <a:cs typeface="Barlow"/>
                  <a:sym typeface="Barlow"/>
                </a:rPr>
                <a:t>Payment distribution of MDE by vendors</a:t>
              </a:r>
              <a:endParaRPr sz="1200" b="1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4" descr="2 Innovative Stocks Shaping the Future of Technology | Nasdaq"/>
          <p:cNvPicPr preferRelativeResize="0"/>
          <p:nvPr/>
        </p:nvPicPr>
        <p:blipFill rotWithShape="1">
          <a:blip r:embed="rId3">
            <a:alphaModFix/>
          </a:blip>
          <a:srcRect b="11276"/>
          <a:stretch/>
        </p:blipFill>
        <p:spPr>
          <a:xfrm>
            <a:off x="3881900" y="1357525"/>
            <a:ext cx="4855100" cy="28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MARYLAND PAYMENT EDA</a:t>
            </a: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title" idx="2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4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44"/>
          <p:cNvGrpSpPr/>
          <p:nvPr/>
        </p:nvGrpSpPr>
        <p:grpSpPr>
          <a:xfrm>
            <a:off x="8205762" y="960850"/>
            <a:ext cx="544500" cy="553500"/>
            <a:chOff x="449650" y="4329175"/>
            <a:chExt cx="544500" cy="553500"/>
          </a:xfrm>
        </p:grpSpPr>
        <p:cxnSp>
          <p:nvCxnSpPr>
            <p:cNvPr id="365" name="Google Shape;365;p44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44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 l="29485" r="29489"/>
          <a:stretch/>
        </p:blipFill>
        <p:spPr>
          <a:xfrm flipH="1">
            <a:off x="283627" y="100"/>
            <a:ext cx="3167498" cy="52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>
            <a:spLocks noGrp="1"/>
          </p:cNvSpPr>
          <p:nvPr>
            <p:ph type="subTitle" idx="1"/>
          </p:nvPr>
        </p:nvSpPr>
        <p:spPr>
          <a:xfrm>
            <a:off x="3684146" y="829876"/>
            <a:ext cx="4661100" cy="3842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In 2024, it is projected that the Maryland budget will be $39B, trending with state deficit amount</a:t>
            </a:r>
            <a:endParaRPr sz="15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74% of the funds are spent on Local Vendors</a:t>
            </a:r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-US" sz="1500" dirty="0"/>
              <a:t>64% of the money is spent on Education and Health, which is a good sign.</a:t>
            </a:r>
            <a:endParaRPr sz="15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Univ. of Maryland funds are reduced during Covid.</a:t>
            </a:r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endParaRPr lang="en"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AmeriGroup and Priority partners received most of the funds.</a:t>
            </a:r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endParaRPr lang="en" sz="1500" dirty="0"/>
          </a:p>
        </p:txBody>
      </p:sp>
      <p:sp>
        <p:nvSpPr>
          <p:cNvPr id="373" name="Google Shape;373;p45"/>
          <p:cNvSpPr/>
          <p:nvPr/>
        </p:nvSpPr>
        <p:spPr>
          <a:xfrm>
            <a:off x="3052924" y="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3"/>
          </p:nvPr>
        </p:nvSpPr>
        <p:spPr>
          <a:xfrm>
            <a:off x="6916800" y="481276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MARYLAND PAYMENT EDA</a:t>
            </a:r>
            <a:endParaRPr dirty="0"/>
          </a:p>
        </p:txBody>
      </p:sp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3358200" y="145850"/>
            <a:ext cx="34368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660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 l="29485" r="29489"/>
          <a:stretch/>
        </p:blipFill>
        <p:spPr>
          <a:xfrm flipH="1">
            <a:off x="283627" y="100"/>
            <a:ext cx="3167498" cy="52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>
            <a:spLocks noGrp="1"/>
          </p:cNvSpPr>
          <p:nvPr>
            <p:ph type="subTitle" idx="1"/>
          </p:nvPr>
        </p:nvSpPr>
        <p:spPr>
          <a:xfrm>
            <a:off x="3684146" y="829876"/>
            <a:ext cx="4661100" cy="3842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In-depth data for the amount spent in lower levels will give more understanding of amount spent</a:t>
            </a:r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Break down of transactions by month/quarter will give inferences on seasonality of expenses</a:t>
            </a:r>
            <a:endParaRPr sz="15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Data on income levels/outcomes of agencies will give information to prepare better public policies</a:t>
            </a:r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endParaRPr lang="en" sz="1500" dirty="0"/>
          </a:p>
          <a:p>
            <a:pPr marL="4762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eriod"/>
            </a:pPr>
            <a:r>
              <a:rPr lang="en" sz="1500" dirty="0"/>
              <a:t>Information about minority owned vendors</a:t>
            </a:r>
            <a:endParaRPr sz="1500" dirty="0"/>
          </a:p>
        </p:txBody>
      </p:sp>
      <p:sp>
        <p:nvSpPr>
          <p:cNvPr id="373" name="Google Shape;373;p45"/>
          <p:cNvSpPr/>
          <p:nvPr/>
        </p:nvSpPr>
        <p:spPr>
          <a:xfrm>
            <a:off x="3052924" y="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3"/>
          </p:nvPr>
        </p:nvSpPr>
        <p:spPr>
          <a:xfrm>
            <a:off x="6916800" y="481276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MARYLAND PAYMENT EDA</a:t>
            </a:r>
            <a:endParaRPr dirty="0"/>
          </a:p>
        </p:txBody>
      </p:sp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3358200" y="145850"/>
            <a:ext cx="34368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Future Scope</a:t>
            </a:r>
            <a:endParaRPr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MARYLAND PAYMENT EDA</a:t>
            </a:r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921325" y="1440150"/>
            <a:ext cx="6932400" cy="22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6AA84F"/>
                </a:solidFill>
              </a:rPr>
              <a:t>Question</a:t>
            </a:r>
            <a:r>
              <a:rPr lang="en" sz="5600"/>
              <a:t> &amp; </a:t>
            </a:r>
            <a:r>
              <a:rPr lang="en" sz="5600">
                <a:solidFill>
                  <a:srgbClr val="F1C232"/>
                </a:solidFill>
              </a:rPr>
              <a:t>Answers</a:t>
            </a:r>
            <a:endParaRPr sz="5600">
              <a:solidFill>
                <a:srgbClr val="F1C232"/>
              </a:solidFill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 descr="red box | Elmwood Reso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625" y="3814275"/>
            <a:ext cx="931900" cy="1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 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720000" y="1292919"/>
            <a:ext cx="7704000" cy="27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State of Maryland launched the Maryland Transparency Portal in 2018 after receiving a “D+” in a PIRG report on provision of online government spending data </a:t>
            </a:r>
            <a:endParaRPr sz="2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One of our greatest challenges has been to find a way to convey information about the state budget that makes it easy for our citizens to understand where tax revenue is coming from, where it’s going, and why”</a:t>
            </a:r>
            <a:endParaRPr sz="2200" i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-"/>
            </a:pPr>
            <a:r>
              <a:rPr lang="en" sz="2200" i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Larry Hogan, Governor of Maryland</a:t>
            </a:r>
            <a:endParaRPr sz="2200" i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3" name="Google Shape;173;p26"/>
          <p:cNvCxnSpPr/>
          <p:nvPr/>
        </p:nvCxnSpPr>
        <p:spPr>
          <a:xfrm flipH="1">
            <a:off x="3583043" y="858848"/>
            <a:ext cx="4836300" cy="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6" descr="Quote Marks red - Sally Kidd Personal Training"/>
          <p:cNvPicPr preferRelativeResize="0"/>
          <p:nvPr/>
        </p:nvPicPr>
        <p:blipFill rotWithShape="1">
          <a:blip r:embed="rId4">
            <a:alphaModFix/>
          </a:blip>
          <a:srcRect r="61235" b="47517"/>
          <a:stretch/>
        </p:blipFill>
        <p:spPr>
          <a:xfrm>
            <a:off x="590750" y="2581375"/>
            <a:ext cx="6652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descr="Governor Larry Hogan - Official Website for the Governor of Marylan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073" y="3904175"/>
            <a:ext cx="931900" cy="1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"/>
    </mc:Choice>
    <mc:Fallback xmlns="">
      <p:transition spd="slow" advTm="8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941846" y="1288891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Preparation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 idx="2"/>
          </p:nvPr>
        </p:nvSpPr>
        <p:spPr>
          <a:xfrm>
            <a:off x="718500" y="16264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1397884" y="21869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clean the data to be readable and effective when doing analysis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3"/>
          </p:nvPr>
        </p:nvSpPr>
        <p:spPr>
          <a:xfrm>
            <a:off x="6068097" y="1285704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4840925" y="16264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5520309" y="21869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did the data tell us about payments in the state of Maryland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1941850" y="2895590"/>
            <a:ext cx="19140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7"/>
          </p:nvPr>
        </p:nvSpPr>
        <p:spPr>
          <a:xfrm>
            <a:off x="718500" y="32339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8"/>
          </p:nvPr>
        </p:nvSpPr>
        <p:spPr>
          <a:xfrm>
            <a:off x="1397884" y="3794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BI tools did we use for data analysis and data visualization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13"/>
          </p:nvPr>
        </p:nvSpPr>
        <p:spPr>
          <a:xfrm>
            <a:off x="6068097" y="2893204"/>
            <a:ext cx="2118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 idx="14"/>
          </p:nvPr>
        </p:nvSpPr>
        <p:spPr>
          <a:xfrm>
            <a:off x="4840925" y="3233925"/>
            <a:ext cx="798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5"/>
          </p:nvPr>
        </p:nvSpPr>
        <p:spPr>
          <a:xfrm>
            <a:off x="5520309" y="3794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data do we want to see more of in the future for better insights</a:t>
            </a:r>
            <a:endParaRPr/>
          </a:p>
        </p:txBody>
      </p:sp>
      <p:cxnSp>
        <p:nvCxnSpPr>
          <p:cNvPr id="193" name="Google Shape;193;p27"/>
          <p:cNvCxnSpPr/>
          <p:nvPr/>
        </p:nvCxnSpPr>
        <p:spPr>
          <a:xfrm rot="10800000">
            <a:off x="4664725" y="858850"/>
            <a:ext cx="3771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7"/>
          <p:cNvCxnSpPr/>
          <p:nvPr/>
        </p:nvCxnSpPr>
        <p:spPr>
          <a:xfrm rot="10800000">
            <a:off x="1490553" y="2049750"/>
            <a:ext cx="478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7"/>
          <p:cNvCxnSpPr/>
          <p:nvPr/>
        </p:nvCxnSpPr>
        <p:spPr>
          <a:xfrm rot="10800000">
            <a:off x="1490553" y="3652918"/>
            <a:ext cx="478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7"/>
          <p:cNvCxnSpPr/>
          <p:nvPr/>
        </p:nvCxnSpPr>
        <p:spPr>
          <a:xfrm rot="10800000">
            <a:off x="5615378" y="2047367"/>
            <a:ext cx="478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7"/>
          <p:cNvCxnSpPr/>
          <p:nvPr/>
        </p:nvCxnSpPr>
        <p:spPr>
          <a:xfrm rot="10800000">
            <a:off x="5615378" y="3650542"/>
            <a:ext cx="478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"/>
    </mc:Choice>
    <mc:Fallback xmlns="">
      <p:transition spd="slow" advTm="3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t="5720" b="5729"/>
          <a:stretch/>
        </p:blipFill>
        <p:spPr>
          <a:xfrm>
            <a:off x="3888525" y="1350388"/>
            <a:ext cx="4855101" cy="2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 descr="What is data cleansing? | TechRepublic"/>
          <p:cNvPicPr preferRelativeResize="0"/>
          <p:nvPr/>
        </p:nvPicPr>
        <p:blipFill rotWithShape="1">
          <a:blip r:embed="rId4">
            <a:alphaModFix/>
          </a:blip>
          <a:srcRect l="1845" b="15504"/>
          <a:stretch/>
        </p:blipFill>
        <p:spPr>
          <a:xfrm>
            <a:off x="3881900" y="1343775"/>
            <a:ext cx="4855099" cy="28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MARYLAND PAYMENT EDA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Preparation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814277" y="2694525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28"/>
          <p:cNvGrpSpPr/>
          <p:nvPr/>
        </p:nvGrpSpPr>
        <p:grpSpPr>
          <a:xfrm>
            <a:off x="8205762" y="960850"/>
            <a:ext cx="544500" cy="553500"/>
            <a:chOff x="449650" y="4329175"/>
            <a:chExt cx="544500" cy="553500"/>
          </a:xfrm>
        </p:grpSpPr>
        <p:cxnSp>
          <p:nvCxnSpPr>
            <p:cNvPr id="211" name="Google Shape;211;p28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8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"/>
    </mc:Choice>
    <mc:Fallback xmlns="">
      <p:transition spd="slow" advTm="4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292950" y="99225"/>
            <a:ext cx="6203400" cy="6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Description</a:t>
            </a:r>
            <a:endParaRPr sz="2900"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292950" y="781250"/>
            <a:ext cx="7783500" cy="4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Fiscal Year (</a:t>
            </a:r>
            <a:r>
              <a:rPr lang="en"/>
              <a:t>Number</a:t>
            </a:r>
            <a:r>
              <a:rPr lang="en" b="1"/>
              <a:t>):</a:t>
            </a:r>
            <a:r>
              <a:rPr lang="en"/>
              <a:t> Describes the Year in which the funding  of the entry occurred.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Agency Name (</a:t>
            </a:r>
            <a:r>
              <a:rPr lang="en"/>
              <a:t>String</a:t>
            </a:r>
            <a:r>
              <a:rPr lang="en" b="1"/>
              <a:t>): </a:t>
            </a:r>
            <a:r>
              <a:rPr lang="en"/>
              <a:t>The name of the state agency that approved the funding</a:t>
            </a:r>
            <a:r>
              <a:rPr lang="en" b="1"/>
              <a:t> </a:t>
            </a: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Vendor Name (</a:t>
            </a:r>
            <a:r>
              <a:rPr lang="en"/>
              <a:t>String</a:t>
            </a:r>
            <a:r>
              <a:rPr lang="en" b="1"/>
              <a:t>): </a:t>
            </a:r>
            <a:r>
              <a:rPr lang="en"/>
              <a:t>The name of the vendor to how the funds have be allocated 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Vendor Zip (</a:t>
            </a:r>
            <a:r>
              <a:rPr lang="en"/>
              <a:t>Number</a:t>
            </a:r>
            <a:r>
              <a:rPr lang="en" b="1"/>
              <a:t>): </a:t>
            </a:r>
            <a:r>
              <a:rPr lang="en"/>
              <a:t>Vendor Location Pincode.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Amount (</a:t>
            </a:r>
            <a:r>
              <a:rPr lang="en"/>
              <a:t>Number</a:t>
            </a:r>
            <a:r>
              <a:rPr lang="en" b="1"/>
              <a:t>): </a:t>
            </a:r>
            <a:r>
              <a:rPr lang="en"/>
              <a:t>Payment value of the transaction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Fiscal Period (</a:t>
            </a:r>
            <a:r>
              <a:rPr lang="en"/>
              <a:t>Number</a:t>
            </a:r>
            <a:r>
              <a:rPr lang="en" b="1"/>
              <a:t>): </a:t>
            </a:r>
            <a:r>
              <a:rPr lang="en"/>
              <a:t>The duration when the funds were dispersed in years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Date (</a:t>
            </a:r>
            <a:r>
              <a:rPr lang="en"/>
              <a:t>Date</a:t>
            </a:r>
            <a:r>
              <a:rPr lang="en" b="1"/>
              <a:t>):</a:t>
            </a:r>
            <a:r>
              <a:rPr lang="en"/>
              <a:t> Describes the Date in which the funding  of the entry occurred.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Category (</a:t>
            </a:r>
            <a:r>
              <a:rPr lang="en"/>
              <a:t>String</a:t>
            </a:r>
            <a:r>
              <a:rPr lang="en" b="1"/>
              <a:t>): </a:t>
            </a:r>
            <a:r>
              <a:rPr lang="en"/>
              <a:t>Code for agency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3"/>
          </p:nvPr>
        </p:nvSpPr>
        <p:spPr>
          <a:xfrm>
            <a:off x="292950" y="4753850"/>
            <a:ext cx="82320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State of Maryland Payments Data: FY2008 to FY2023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Cleansing Using Pandas &amp; Excel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dirty="0"/>
              <a:t>Reduced the size of the dataset from 8 columns and 316,907 rows to </a:t>
            </a:r>
            <a:r>
              <a:rPr lang="en" b="1" dirty="0">
                <a:solidFill>
                  <a:srgbClr val="6AA84F"/>
                </a:solidFill>
              </a:rPr>
              <a:t>6 columns and 306,890 rows of data.</a:t>
            </a:r>
            <a:endParaRPr b="1" dirty="0">
              <a:solidFill>
                <a:srgbClr val="6AA84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AA84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dirty="0">
                <a:solidFill>
                  <a:schemeClr val="dk1"/>
                </a:solidFill>
              </a:rPr>
              <a:t>Got rid of the unnecessary columns such as</a:t>
            </a:r>
            <a:r>
              <a:rPr lang="en" b="1" dirty="0">
                <a:solidFill>
                  <a:srgbClr val="6AA84F"/>
                </a:solidFill>
              </a:rPr>
              <a:t> Date</a:t>
            </a:r>
            <a:r>
              <a:rPr lang="en" dirty="0">
                <a:solidFill>
                  <a:schemeClr val="dk1"/>
                </a:solidFill>
              </a:rPr>
              <a:t> and</a:t>
            </a:r>
            <a:r>
              <a:rPr lang="en" b="1" dirty="0">
                <a:solidFill>
                  <a:srgbClr val="6AA84F"/>
                </a:solidFill>
              </a:rPr>
              <a:t> Category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dirty="0">
                <a:solidFill>
                  <a:schemeClr val="dk1"/>
                </a:solidFill>
              </a:rPr>
              <a:t>Filtered out the data from the year 2023 since a lot of it was incomplete.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dirty="0">
                <a:solidFill>
                  <a:schemeClr val="dk1"/>
                </a:solidFill>
              </a:rPr>
              <a:t>Gave common names to agencies or vendors in instances where the same agency or vendor had different names in different years.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◆"/>
            </a:pPr>
            <a:r>
              <a:rPr lang="en" dirty="0">
                <a:solidFill>
                  <a:schemeClr val="dk1"/>
                </a:solidFill>
              </a:rPr>
              <a:t>For example: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Maryland Department of Health to</a:t>
            </a:r>
            <a:r>
              <a:rPr lang="en" b="1" dirty="0">
                <a:solidFill>
                  <a:srgbClr val="6AA84F"/>
                </a:solidFill>
              </a:rPr>
              <a:t> Maryland Department of Health, MDH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State Department of Education to</a:t>
            </a:r>
            <a:r>
              <a:rPr lang="en" b="1" dirty="0">
                <a:solidFill>
                  <a:srgbClr val="6AA84F"/>
                </a:solidFill>
              </a:rPr>
              <a:t> Maryland State Department of Education</a:t>
            </a:r>
            <a:endParaRPr b="1" dirty="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AA84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dirty="0">
                <a:solidFill>
                  <a:schemeClr val="dk1"/>
                </a:solidFill>
              </a:rPr>
              <a:t>Joined zip codes in data set to states to understand funding distribution across 53 regions. </a:t>
            </a:r>
            <a:endParaRPr b="1" dirty="0">
              <a:solidFill>
                <a:srgbClr val="6AA8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70"/>
    </mc:Choice>
    <mc:Fallback xmlns="">
      <p:transition spd="slow" advTm="4017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D70E5E-749B-696C-76AA-2E03A0438695}"/>
              </a:ext>
            </a:extLst>
          </p:cNvPr>
          <p:cNvSpPr txBox="1"/>
          <p:nvPr/>
        </p:nvSpPr>
        <p:spPr>
          <a:xfrm>
            <a:off x="284309" y="199785"/>
            <a:ext cx="8406333" cy="41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Preprocessing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F6478-492F-56F9-EA66-9CBF5541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1105635"/>
            <a:ext cx="4733367" cy="1804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2A2A7-EB95-B380-9FE6-2E26FA929050}"/>
              </a:ext>
            </a:extLst>
          </p:cNvPr>
          <p:cNvSpPr txBox="1"/>
          <p:nvPr/>
        </p:nvSpPr>
        <p:spPr>
          <a:xfrm>
            <a:off x="284309" y="718354"/>
            <a:ext cx="367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Changing the agency names for health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1E8FE-05F3-4734-72DB-F3CE6680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5" r="60336" b="30980"/>
          <a:stretch/>
        </p:blipFill>
        <p:spPr>
          <a:xfrm>
            <a:off x="5109883" y="2120793"/>
            <a:ext cx="3365606" cy="2822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B8ABFC-2184-0260-A8B3-AD7FCB412C93}"/>
              </a:ext>
            </a:extLst>
          </p:cNvPr>
          <p:cNvSpPr txBox="1"/>
          <p:nvPr/>
        </p:nvSpPr>
        <p:spPr>
          <a:xfrm>
            <a:off x="5409559" y="1744051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Zip to State Mapping in Excel</a:t>
            </a:r>
          </a:p>
        </p:txBody>
      </p:sp>
    </p:spTree>
    <p:extLst>
      <p:ext uri="{BB962C8B-B14F-4D97-AF65-F5344CB8AC3E}">
        <p14:creationId xmlns:p14="http://schemas.microsoft.com/office/powerpoint/2010/main" val="42863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2"/>
    </mc:Choice>
    <mc:Fallback xmlns="">
      <p:transition spd="slow" advTm="234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MARYLAND PAYMENT EDA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//0507 TEAM 5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 idx="2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3814277" y="2756050"/>
            <a:ext cx="4716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8359424" y="134377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1"/>
          <p:cNvGrpSpPr/>
          <p:nvPr/>
        </p:nvGrpSpPr>
        <p:grpSpPr>
          <a:xfrm>
            <a:off x="8205762" y="960850"/>
            <a:ext cx="544500" cy="553500"/>
            <a:chOff x="449650" y="4329175"/>
            <a:chExt cx="544500" cy="553500"/>
          </a:xfrm>
        </p:grpSpPr>
        <p:cxnSp>
          <p:nvCxnSpPr>
            <p:cNvPr id="237" name="Google Shape;237;p31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1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00" y="2655343"/>
            <a:ext cx="3384000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75" y="564950"/>
            <a:ext cx="3208900" cy="18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175" y="2578500"/>
            <a:ext cx="2579999" cy="14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875" y="612776"/>
            <a:ext cx="2227200" cy="125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19"/>
    </mc:Choice>
    <mc:Fallback xmlns="">
      <p:transition spd="slow" advTm="48719"/>
    </mc:Fallback>
  </mc:AlternateContent>
</p:sld>
</file>

<file path=ppt/theme/theme1.xml><?xml version="1.0" encoding="utf-8"?>
<a:theme xmlns:a="http://schemas.openxmlformats.org/drawingml/2006/main" name="Solar Panel Company Profile by Slidesgo">
  <a:themeElements>
    <a:clrScheme name="Simple Light">
      <a:dk1>
        <a:srgbClr val="000000"/>
      </a:dk1>
      <a:lt1>
        <a:srgbClr val="FFFFFF"/>
      </a:lt1>
      <a:dk2>
        <a:srgbClr val="B9CAFF"/>
      </a:dk2>
      <a:lt2>
        <a:srgbClr val="7FEF9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1003</Words>
  <Application>Microsoft Office PowerPoint</Application>
  <PresentationFormat>On-screen Show (16:9)</PresentationFormat>
  <Paragraphs>137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Roboto</vt:lpstr>
      <vt:lpstr>Bebas Neue</vt:lpstr>
      <vt:lpstr>Roboto Black</vt:lpstr>
      <vt:lpstr>Arial</vt:lpstr>
      <vt:lpstr>Barlow</vt:lpstr>
      <vt:lpstr>Barlow SemiBold</vt:lpstr>
      <vt:lpstr>Solar Panel Company Profile by Slidesgo</vt:lpstr>
      <vt:lpstr>Exploring State </vt:lpstr>
      <vt:lpstr>OUR TEAM</vt:lpstr>
      <vt:lpstr>Did You Know? </vt:lpstr>
      <vt:lpstr>OUR Preparation</vt:lpstr>
      <vt:lpstr>OUR Preparation</vt:lpstr>
      <vt:lpstr>Data Description</vt:lpstr>
      <vt:lpstr>Data Cleansing Using Pandas &amp; Excel </vt:lpstr>
      <vt:lpstr>PowerPoint Presentation</vt:lpstr>
      <vt:lpstr>OUR  Tools</vt:lpstr>
      <vt:lpstr>OUR  Findings</vt:lpstr>
      <vt:lpstr>PowerPoint Presentation</vt:lpstr>
      <vt:lpstr>PowerPoint Presentation</vt:lpstr>
      <vt:lpstr>Maryland State Vendor distribution spreads all across USA</vt:lpstr>
      <vt:lpstr>New York, Virginia, Pennsylvania, and Washington DC follow Maryland in the % total fund utilization</vt:lpstr>
      <vt:lpstr>Observations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 Conclusion</vt:lpstr>
      <vt:lpstr>Conclusion</vt:lpstr>
      <vt:lpstr>Future Scope</vt:lpstr>
      <vt:lpstr>Question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State </dc:title>
  <cp:lastModifiedBy>Adarsh Challa</cp:lastModifiedBy>
  <cp:revision>4</cp:revision>
  <dcterms:modified xsi:type="dcterms:W3CDTF">2022-11-30T18:11:52Z</dcterms:modified>
</cp:coreProperties>
</file>